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3"/>
    <p:sldId id="283" r:id="rId24"/>
    <p:sldId id="284" r:id="rId25"/>
    <p:sldId id="285" r:id="rId26"/>
    <p:sldId id="313" r:id="rId27"/>
    <p:sldId id="312" r:id="rId28"/>
    <p:sldId id="286" r:id="rId29"/>
    <p:sldId id="287" r:id="rId30"/>
    <p:sldId id="289" r:id="rId31"/>
    <p:sldId id="290" r:id="rId32"/>
    <p:sldId id="288" r:id="rId33"/>
    <p:sldId id="291" r:id="rId34"/>
    <p:sldId id="292" r:id="rId35"/>
    <p:sldId id="293" r:id="rId36"/>
    <p:sldId id="294" r:id="rId37"/>
    <p:sldId id="295" r:id="rId38"/>
    <p:sldId id="268" r:id="rId39"/>
    <p:sldId id="296" r:id="rId40"/>
    <p:sldId id="297" r:id="rId41"/>
    <p:sldId id="298" r:id="rId42"/>
    <p:sldId id="299" r:id="rId43"/>
    <p:sldId id="265" r:id="rId44"/>
    <p:sldId id="300" r:id="rId45"/>
    <p:sldId id="301" r:id="rId46"/>
    <p:sldId id="307" r:id="rId47"/>
    <p:sldId id="302" r:id="rId48"/>
    <p:sldId id="311" r:id="rId49"/>
    <p:sldId id="261" r:id="rId50"/>
    <p:sldId id="31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9.GIF"/><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hyperlink" Target="https://hevodata.com/learn/tableau-groups/"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hyperlink" Target="https://pulse.itvedant.com/index.php/topic/preview-subtopic-content?subtopic_id=19045&amp;course_id=214&amp;preview=on"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341110" cy="4939665"/>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a:t>
            </a:r>
            <a:endParaRPr lang="en-US" sz="3200" b="0" i="0" u="none" strike="noStrike" dirty="0">
              <a:solidFill>
                <a:srgbClr val="FF0000"/>
              </a:solidFill>
              <a:effectLst/>
              <a:highlight>
                <a:srgbClr val="FFFF00"/>
              </a:highlight>
              <a:latin typeface="Tomorrow"/>
            </a:endParaRPr>
          </a:p>
          <a:p>
            <a:pPr algn="l"/>
            <a:r>
              <a:rPr lang="en-US" sz="3200" b="0" i="0" u="none" strike="noStrike" dirty="0">
                <a:solidFill>
                  <a:srgbClr val="FF0000"/>
                </a:solidFill>
                <a:effectLst/>
                <a:highlight>
                  <a:srgbClr val="FFFF00"/>
                </a:highlight>
                <a:latin typeface="Tomorrow"/>
              </a:rPr>
              <a:t>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97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265" y="311785"/>
            <a:ext cx="11475085" cy="2061210"/>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sz="2400" b="1" dirty="0"/>
              <a:t>Definition</a:t>
            </a:r>
            <a:r>
              <a:rPr lang="en-US" sz="2400" dirty="0"/>
              <a:t>: Allows you to join tables from different databases within the same Tableau workbook.</a:t>
            </a:r>
            <a:endParaRPr lang="en-US" sz="2400" dirty="0"/>
          </a:p>
          <a:p>
            <a:pPr>
              <a:buFont typeface="Arial" panose="020B0604020202020204" pitchFamily="34" charset="0"/>
              <a:buChar char="•"/>
            </a:pPr>
            <a:r>
              <a:rPr lang="en-US" sz="2400" b="1" dirty="0"/>
              <a:t>Process</a:t>
            </a:r>
            <a:r>
              <a:rPr lang="en-US" sz="2400" dirty="0"/>
              <a:t>: In the Data pane, select a second data source and drag a table to the first data source, allowing you to define join conditions.</a:t>
            </a:r>
            <a:endParaRPr lang="en-US" sz="2400"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96769" y="692509"/>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
        <p:nvSpPr>
          <p:cNvPr id="2" name="Text Box 1"/>
          <p:cNvSpPr txBox="1"/>
          <p:nvPr/>
        </p:nvSpPr>
        <p:spPr>
          <a:xfrm>
            <a:off x="2487930" y="5895340"/>
            <a:ext cx="6096000" cy="368300"/>
          </a:xfrm>
          <a:prstGeom prst="rect">
            <a:avLst/>
          </a:prstGeom>
          <a:noFill/>
        </p:spPr>
        <p:txBody>
          <a:bodyPr wrap="square" rtlCol="0" anchor="t">
            <a:spAutoFit/>
          </a:bodyPr>
          <a:p>
            <a:r>
              <a:rPr lang="en-US" altLang="en-US"/>
              <a:t>https://www.geeksforgeeks.org/data-blending-in-tableau/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15" y="213360"/>
            <a:ext cx="11448415" cy="581596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sz="2000" dirty="0"/>
              <a:t>Filters allow you to limit the data displayed in your visualizations. Here are the main types:</a:t>
            </a:r>
            <a:endParaRPr lang="en-US" sz="2000" dirty="0"/>
          </a:p>
          <a:p>
            <a:pPr>
              <a:buFont typeface="+mj-lt"/>
              <a:buAutoNum type="arabicPeriod"/>
            </a:pPr>
            <a:r>
              <a:rPr lang="en-US" sz="2000" b="1" dirty="0">
                <a:solidFill>
                  <a:srgbClr val="C00000"/>
                </a:solidFill>
              </a:rPr>
              <a:t>Dimension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categorical fields (dimensions).</a:t>
            </a:r>
            <a:endParaRPr lang="en-US" sz="2000" dirty="0"/>
          </a:p>
          <a:p>
            <a:pPr marL="742950" lvl="1" indent="-285750">
              <a:buFont typeface="+mj-lt"/>
              <a:buAutoNum type="arabicPeriod"/>
            </a:pPr>
            <a:r>
              <a:rPr lang="en-US" sz="2000" b="1" dirty="0"/>
              <a:t>Usage</a:t>
            </a:r>
            <a:r>
              <a:rPr lang="en-US" sz="2000" dirty="0"/>
              <a:t>: Used to include/exclude specific categories (e.g., filtering to show only certain regions).</a:t>
            </a:r>
            <a:endParaRPr lang="en-US" sz="2000" dirty="0"/>
          </a:p>
          <a:p>
            <a:pPr>
              <a:buFont typeface="+mj-lt"/>
              <a:buAutoNum type="arabicPeriod"/>
            </a:pPr>
            <a:r>
              <a:rPr lang="en-US" sz="2000" b="1" dirty="0">
                <a:solidFill>
                  <a:srgbClr val="C00000"/>
                </a:solidFill>
              </a:rPr>
              <a:t>Measure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applied to quantitative fields (measures).</a:t>
            </a:r>
            <a:endParaRPr lang="en-US" sz="2000" dirty="0"/>
          </a:p>
          <a:p>
            <a:pPr marL="742950" lvl="1" indent="-285750">
              <a:buFont typeface="+mj-lt"/>
              <a:buAutoNum type="arabicPeriod"/>
            </a:pPr>
            <a:r>
              <a:rPr lang="en-US" sz="2000" b="1" dirty="0"/>
              <a:t>Usage</a:t>
            </a:r>
            <a:r>
              <a:rPr lang="en-US" sz="2000" dirty="0"/>
              <a:t>: Used to set thresholds (e.g., showing only sales greater than $10,000).</a:t>
            </a:r>
            <a:endParaRPr lang="en-US" sz="2000" dirty="0"/>
          </a:p>
          <a:p>
            <a:pPr>
              <a:buFont typeface="+mj-lt"/>
              <a:buAutoNum type="arabicPeriod"/>
            </a:pPr>
            <a:r>
              <a:rPr lang="en-US" sz="2000" b="1" dirty="0">
                <a:solidFill>
                  <a:srgbClr val="C00000"/>
                </a:solidFill>
              </a:rPr>
              <a:t>Context Filters</a:t>
            </a:r>
            <a:r>
              <a:rPr lang="en-US" sz="2000" b="1" dirty="0">
                <a:solidFill>
                  <a:srgbClr val="00B0F0"/>
                </a:solidFill>
              </a:rPr>
              <a:t> https://www.tutorialspoint.com/tableau/tableau_context_filters.htm</a:t>
            </a:r>
            <a:r>
              <a:rPr lang="en-US" sz="2000" b="1" dirty="0">
                <a:solidFill>
                  <a:srgbClr val="C00000"/>
                </a:solidFill>
              </a:rPr>
              <a:t> </a:t>
            </a:r>
            <a:endParaRPr lang="en-US" sz="2000" b="1" dirty="0">
              <a:solidFill>
                <a:srgbClr val="C00000"/>
              </a:solidFill>
            </a:endParaRPr>
          </a:p>
          <a:p>
            <a:pPr marL="742950" lvl="1" indent="-285750">
              <a:buFont typeface="+mj-lt"/>
              <a:buAutoNum type="arabicPeriod"/>
            </a:pPr>
            <a:r>
              <a:rPr lang="en-US" sz="2000" b="1" dirty="0"/>
              <a:t>Definition</a:t>
            </a:r>
            <a:r>
              <a:rPr lang="en-US" sz="2000" dirty="0"/>
              <a:t>: Filters that establish a context for other filters.</a:t>
            </a:r>
            <a:endParaRPr lang="en-US" sz="2000" dirty="0"/>
          </a:p>
          <a:p>
            <a:pPr marL="742950" lvl="1" indent="-285750">
              <a:buFont typeface="+mj-lt"/>
              <a:buAutoNum type="arabicPeriod"/>
            </a:pPr>
            <a:r>
              <a:rPr lang="en-US" sz="2000" b="1" dirty="0"/>
              <a:t>Usage</a:t>
            </a:r>
            <a:r>
              <a:rPr lang="en-US" sz="2000" dirty="0"/>
              <a:t>: Once a context filter is applied, other filters are processed in relation to it (e.g., filtering to a specific year before applying product filters).</a:t>
            </a:r>
            <a:endParaRPr lang="en-US" sz="2000" dirty="0"/>
          </a:p>
          <a:p>
            <a:pPr>
              <a:buFont typeface="+mj-lt"/>
              <a:buAutoNum type="arabicPeriod"/>
            </a:pPr>
            <a:r>
              <a:rPr lang="en-US" sz="2000" b="1" dirty="0">
                <a:solidFill>
                  <a:srgbClr val="C00000"/>
                </a:solidFill>
              </a:rPr>
              <a:t>Top N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show only the top or bottom N items based on a measure.</a:t>
            </a:r>
            <a:endParaRPr lang="en-US" sz="2000" dirty="0"/>
          </a:p>
          <a:p>
            <a:pPr marL="742950" lvl="1" indent="-285750">
              <a:buFont typeface="+mj-lt"/>
              <a:buAutoNum type="arabicPeriod"/>
            </a:pPr>
            <a:r>
              <a:rPr lang="en-US" sz="2000" b="1" dirty="0"/>
              <a:t>Usage</a:t>
            </a:r>
            <a:r>
              <a:rPr lang="en-US" sz="2000" dirty="0"/>
              <a:t>: Useful for quickly identifying top products or regions by sales or profit.</a:t>
            </a:r>
            <a:endParaRPr lang="en-US" sz="2000" dirty="0"/>
          </a:p>
          <a:p>
            <a:pPr>
              <a:buFont typeface="+mj-lt"/>
              <a:buAutoNum type="arabicPeriod"/>
            </a:pPr>
            <a:r>
              <a:rPr lang="en-US" sz="2000" b="1" dirty="0">
                <a:solidFill>
                  <a:srgbClr val="C00000"/>
                </a:solidFill>
              </a:rPr>
              <a:t>Relative Date Filters</a:t>
            </a:r>
            <a:endParaRPr lang="en-US" sz="2000" dirty="0">
              <a:solidFill>
                <a:srgbClr val="C00000"/>
              </a:solidFill>
            </a:endParaRPr>
          </a:p>
          <a:p>
            <a:pPr marL="742950" lvl="1" indent="-285750">
              <a:buFont typeface="+mj-lt"/>
              <a:buAutoNum type="arabicPeriod"/>
            </a:pPr>
            <a:r>
              <a:rPr lang="en-US" sz="2000" b="1" dirty="0"/>
              <a:t>Definition</a:t>
            </a:r>
            <a:r>
              <a:rPr lang="en-US" sz="2000" dirty="0"/>
              <a:t>: Filters that limit data to a specific time period (e.g., last 7 days, last quarter).</a:t>
            </a:r>
            <a:endParaRPr lang="en-US" sz="2000" dirty="0"/>
          </a:p>
          <a:p>
            <a:pPr marL="742950" lvl="1" indent="-285750">
              <a:buFont typeface="+mj-lt"/>
              <a:buAutoNum type="arabicPeriod"/>
            </a:pPr>
            <a:r>
              <a:rPr lang="en-US" sz="2000" b="1" dirty="0"/>
              <a:t>Usage</a:t>
            </a:r>
            <a:r>
              <a:rPr lang="en-US" sz="2000" dirty="0"/>
              <a:t>: Useful for time-sensitive analysis.</a:t>
            </a:r>
            <a:endParaRPr lang="en-US" sz="2000" dirty="0"/>
          </a:p>
        </p:txBody>
      </p:sp>
      <p:sp>
        <p:nvSpPr>
          <p:cNvPr id="7" name="TextBox 6"/>
          <p:cNvSpPr txBox="1"/>
          <p:nvPr/>
        </p:nvSpPr>
        <p:spPr>
          <a:xfrm>
            <a:off x="448945" y="6029325"/>
            <a:ext cx="11067415" cy="368300"/>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83715" y="992505"/>
            <a:ext cx="6142355" cy="48475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193675"/>
            <a:ext cx="8153400" cy="4500245"/>
          </a:xfrm>
          <a:prstGeom prst="rect">
            <a:avLst/>
          </a:prstGeom>
        </p:spPr>
        <p:txBody>
          <a:bodyPr wrap="square">
            <a:spAutoFit/>
          </a:bodyPr>
          <a:p>
            <a:pPr marL="0" indent="0">
              <a:spcBef>
                <a:spcPts val="500"/>
              </a:spcBef>
              <a:spcAft>
                <a:spcPts val="1000"/>
              </a:spcAft>
            </a:pPr>
            <a:r>
              <a:rPr sz="1600" b="0" i="0">
                <a:solidFill>
                  <a:srgbClr val="001D35"/>
                </a:solidFill>
                <a:latin typeface="Google Sans"/>
                <a:ea typeface="Google Sans"/>
              </a:rPr>
              <a:t>1. Extract Filters: Applied when creating an extract from a data source, these filters remove data that is not needed for the analysis, improving performance.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2. Data Source Filters: These filters are applied at the data source level and are used to restrict the data that is brought into Tableau before any other filters are applied.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3. Context Filters: These filters are applied to the data table before any other filters, effectively defining a subset of data for the analysis.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4. Dimension Filters: These filters allow you to select or exclude specific values within a dimension (e.g., regions, categories).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5. Measure Filters: These filters are used to filter based on the values of measures (e.g., sales, profit).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6. Table Calculation Filters: These filters are applied after all other filters and allow you to filter data based on the results of table calculations. </a:t>
            </a:r>
            <a:endParaRPr sz="1600" b="0" i="0">
              <a:solidFill>
                <a:srgbClr val="001D35"/>
              </a:solidFill>
              <a:latin typeface="Google Sans"/>
              <a:ea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53353"/>
            <a:ext cx="6396990" cy="587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Groups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33045" y="5936070"/>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50" y="706120"/>
            <a:ext cx="5797550" cy="5445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47694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Sets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Set</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311150" y="5937885"/>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65" y="100330"/>
            <a:ext cx="5233035" cy="6159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78550" y="123190"/>
            <a:ext cx="6013450" cy="6268085"/>
          </a:xfrm>
          <a:prstGeom prst="rect">
            <a:avLst/>
          </a:prstGeom>
        </p:spPr>
      </p:pic>
      <p:sp>
        <p:nvSpPr>
          <p:cNvPr id="3" name="TextBox 2"/>
          <p:cNvSpPr txBox="1"/>
          <p:nvPr/>
        </p:nvSpPr>
        <p:spPr>
          <a:xfrm>
            <a:off x="363220" y="-94615"/>
            <a:ext cx="6317615" cy="5683885"/>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rPr>
              <a:t>Hierarchies</a:t>
            </a:r>
            <a:endParaRPr kumimoji="0" lang="en-US" altLang="en-US" sz="24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Definition</a:t>
            </a:r>
            <a:r>
              <a:rPr kumimoji="0" lang="en-US" altLang="en-US" sz="24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2400" b="0" i="0" u="none" strike="noStrike" cap="none" normalizeH="0" baseline="0" dirty="0">
                <a:ln>
                  <a:noFill/>
                </a:ln>
                <a:solidFill>
                  <a:schemeClr val="tx1"/>
                </a:solidFill>
                <a:effectLst/>
                <a:latin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2400" b="0" i="0" u="none" strike="noStrike" cap="none" normalizeH="0" baseline="0" dirty="0">
                <a:ln>
                  <a:noFill/>
                </a:ln>
                <a:solidFill>
                  <a:schemeClr val="tx1"/>
                </a:solidFill>
                <a:effectLst/>
                <a:latin typeface="Arial Unicode MS" panose="020B0604020202020204" pitchFamily="34" charset="-128"/>
              </a:rPr>
              <a:t>Country</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State</a:t>
            </a:r>
            <a:r>
              <a:rPr kumimoji="0" lang="en-US" altLang="en-US" sz="2400" b="0" i="0" u="none" strike="noStrike" cap="none" normalizeH="0" baseline="0" dirty="0">
                <a:ln>
                  <a:noFill/>
                </a:ln>
                <a:solidFill>
                  <a:schemeClr val="tx1"/>
                </a:solidFill>
                <a:effectLst/>
              </a:rPr>
              <a:t> &gt; </a:t>
            </a:r>
            <a:r>
              <a:rPr kumimoji="0" lang="en-US" altLang="en-US" sz="2400" b="0" i="0" u="none" strike="noStrike" cap="none" normalizeH="0" baseline="0" dirty="0">
                <a:ln>
                  <a:noFill/>
                </a:ln>
                <a:solidFill>
                  <a:schemeClr val="tx1"/>
                </a:solidFill>
                <a:effectLst/>
                <a:latin typeface="Arial Unicode MS" panose="020B0604020202020204" pitchFamily="34" charset="-128"/>
              </a:rPr>
              <a:t>City</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Use Case</a:t>
            </a:r>
            <a:r>
              <a:rPr kumimoji="0" lang="en-US" altLang="en-US" sz="24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17170" y="6021705"/>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
        <p:nvSpPr>
          <p:cNvPr id="2" name="Text Box 1"/>
          <p:cNvSpPr txBox="1"/>
          <p:nvPr/>
        </p:nvSpPr>
        <p:spPr>
          <a:xfrm>
            <a:off x="1670685" y="2414270"/>
            <a:ext cx="4064000" cy="2306955"/>
          </a:xfrm>
          <a:prstGeom prst="rect">
            <a:avLst/>
          </a:prstGeom>
          <a:noFill/>
        </p:spPr>
        <p:txBody>
          <a:bodyPr wrap="square" rtlCol="0">
            <a:spAutoFit/>
          </a:bodyPr>
          <a:p>
            <a:r>
              <a:rPr lang="en-US"/>
              <a:t>Functions</a:t>
            </a:r>
            <a:endParaRPr lang="en-US"/>
          </a:p>
          <a:p>
            <a:r>
              <a:rPr lang="en-US"/>
              <a:t>string </a:t>
            </a:r>
            <a:endParaRPr lang="en-US"/>
          </a:p>
          <a:p>
            <a:r>
              <a:rPr lang="en-US"/>
              <a:t>maths </a:t>
            </a:r>
            <a:endParaRPr lang="en-US"/>
          </a:p>
          <a:p>
            <a:r>
              <a:rPr lang="en-US"/>
              <a:t>date </a:t>
            </a:r>
            <a:endParaRPr lang="en-US"/>
          </a:p>
          <a:p>
            <a:endParaRPr lang="en-US"/>
          </a:p>
          <a:p>
            <a:r>
              <a:rPr lang="en-US"/>
              <a:t>if</a:t>
            </a:r>
            <a:endParaRPr lang="en-US"/>
          </a:p>
          <a:p>
            <a:r>
              <a:rPr lang="en-US"/>
              <a:t>case</a:t>
            </a:r>
            <a:endParaRPr lang="en-US"/>
          </a:p>
          <a:p>
            <a:endParaRPr lang="en-US"/>
          </a:p>
        </p:txBody>
      </p:sp>
      <p:sp>
        <p:nvSpPr>
          <p:cNvPr id="4" name="Text Box 3"/>
          <p:cNvSpPr txBox="1"/>
          <p:nvPr/>
        </p:nvSpPr>
        <p:spPr>
          <a:xfrm>
            <a:off x="4793615" y="5826760"/>
            <a:ext cx="7397750" cy="368300"/>
          </a:xfrm>
          <a:prstGeom prst="rect">
            <a:avLst/>
          </a:prstGeom>
          <a:noFill/>
        </p:spPr>
        <p:txBody>
          <a:bodyPr wrap="square" rtlCol="0" anchor="t">
            <a:spAutoFit/>
          </a:bodyPr>
          <a:p>
            <a:r>
              <a:rPr lang="en-US" altLang="en-US"/>
              <a:t>https://www.kdnuggets.com/2022/08/10-used-tableau-functions.html</a:t>
            </a:r>
            <a:endParaRPr lang="en-US"/>
          </a:p>
        </p:txBody>
      </p:sp>
      <p:sp>
        <p:nvSpPr>
          <p:cNvPr id="6" name="Text Box 5"/>
          <p:cNvSpPr txBox="1"/>
          <p:nvPr/>
        </p:nvSpPr>
        <p:spPr>
          <a:xfrm>
            <a:off x="4701540" y="5429250"/>
            <a:ext cx="6096000" cy="368300"/>
          </a:xfrm>
          <a:prstGeom prst="rect">
            <a:avLst/>
          </a:prstGeom>
          <a:noFill/>
        </p:spPr>
        <p:txBody>
          <a:bodyPr wrap="square" rtlCol="0" anchor="t">
            <a:spAutoFit/>
          </a:bodyPr>
          <a:p>
            <a:r>
              <a:rPr lang="en-US" altLang="en-US"/>
              <a:t>https://absentdata.com/tableau-function-list/</a:t>
            </a:r>
            <a:endParaRPr lang="en-US"/>
          </a:p>
        </p:txBody>
      </p:sp>
      <p:sp>
        <p:nvSpPr>
          <p:cNvPr id="7" name="Text Box 6"/>
          <p:cNvSpPr txBox="1"/>
          <p:nvPr/>
        </p:nvSpPr>
        <p:spPr>
          <a:xfrm>
            <a:off x="7769225" y="2508250"/>
            <a:ext cx="3533140" cy="1076325"/>
          </a:xfrm>
          <a:prstGeom prst="rect">
            <a:avLst/>
          </a:prstGeom>
        </p:spPr>
        <p:txBody>
          <a:bodyPr wrap="square">
            <a:spAutoFit/>
          </a:bodyPr>
          <a:p>
            <a:pPr marL="0" indent="0">
              <a:spcBef>
                <a:spcPct val="0"/>
              </a:spcBef>
              <a:spcAft>
                <a:spcPct val="0"/>
              </a:spcAft>
            </a:pPr>
            <a:r>
              <a:rPr sz="1600" b="1" i="0">
                <a:solidFill>
                  <a:srgbClr val="333333"/>
                </a:solidFill>
                <a:latin typeface="Tomorrow"/>
                <a:ea typeface="Tomorrow"/>
              </a:rPr>
              <a:t>Level of Detail</a:t>
            </a:r>
            <a:r>
              <a:rPr lang="en-US" sz="1600" b="1" i="0">
                <a:solidFill>
                  <a:srgbClr val="333333"/>
                </a:solidFill>
                <a:latin typeface="Tomorrow"/>
                <a:ea typeface="Tomorrow"/>
              </a:rPr>
              <a:t>(</a:t>
            </a:r>
            <a:r>
              <a:rPr sz="1600">
                <a:solidFill>
                  <a:srgbClr val="333333"/>
                </a:solidFill>
                <a:latin typeface="Tomorrow"/>
                <a:ea typeface="Tomorrow"/>
                <a:sym typeface="+mn-ea"/>
              </a:rPr>
              <a:t>LOD</a:t>
            </a:r>
            <a:r>
              <a:rPr lang="en-US" sz="1600" b="1" i="0">
                <a:solidFill>
                  <a:srgbClr val="333333"/>
                </a:solidFill>
                <a:latin typeface="Tomorrow"/>
                <a:ea typeface="Tomorrow"/>
              </a:rPr>
              <a:t>)</a:t>
            </a:r>
            <a:r>
              <a:rPr sz="1600" b="1" i="0">
                <a:solidFill>
                  <a:srgbClr val="333333"/>
                </a:solidFill>
                <a:latin typeface="Tomorrow"/>
                <a:ea typeface="Tomorrow"/>
              </a:rPr>
              <a:t>-</a:t>
            </a:r>
            <a:endParaRPr sz="1600" b="1" i="0">
              <a:solidFill>
                <a:srgbClr val="333333"/>
              </a:solidFill>
              <a:latin typeface="Tomorrow"/>
              <a:ea typeface="Tomorrow"/>
            </a:endParaRPr>
          </a:p>
          <a:p>
            <a:pPr marL="0" indent="457200">
              <a:spcBef>
                <a:spcPct val="0"/>
              </a:spcBef>
              <a:spcAft>
                <a:spcPct val="0"/>
              </a:spcAft>
            </a:pPr>
            <a:r>
              <a:rPr sz="1600" b="1" i="0">
                <a:solidFill>
                  <a:srgbClr val="333333"/>
                </a:solidFill>
                <a:latin typeface="Tomorrow"/>
                <a:ea typeface="Tomorrow"/>
              </a:rPr>
              <a:t>Fixed</a:t>
            </a:r>
            <a:endParaRPr sz="1600" b="1"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Include,</a:t>
            </a:r>
            <a:endParaRPr sz="1600" b="0" i="0">
              <a:solidFill>
                <a:srgbClr val="333333"/>
              </a:solidFill>
              <a:latin typeface="Tomorrow"/>
              <a:ea typeface="Tomorrow"/>
            </a:endParaRPr>
          </a:p>
          <a:p>
            <a:pPr marL="0" indent="457200">
              <a:spcBef>
                <a:spcPct val="0"/>
              </a:spcBef>
              <a:spcAft>
                <a:spcPct val="0"/>
              </a:spcAft>
            </a:pPr>
            <a:r>
              <a:rPr sz="1600" b="0" i="0">
                <a:solidFill>
                  <a:srgbClr val="333333"/>
                </a:solidFill>
                <a:latin typeface="Tomorrow"/>
                <a:ea typeface="Tomorrow"/>
              </a:rPr>
              <a:t>Exclude </a:t>
            </a:r>
            <a:endParaRPr sz="1600" b="0" i="0">
              <a:solidFill>
                <a:srgbClr val="333333"/>
              </a:solidFill>
              <a:latin typeface="Tomorrow"/>
              <a:ea typeface="Tomorrow"/>
            </a:endParaRPr>
          </a:p>
        </p:txBody>
      </p:sp>
      <p:sp>
        <p:nvSpPr>
          <p:cNvPr id="8" name="Text Box 7"/>
          <p:cNvSpPr txBox="1"/>
          <p:nvPr/>
        </p:nvSpPr>
        <p:spPr>
          <a:xfrm>
            <a:off x="3556000" y="2767965"/>
            <a:ext cx="5080000" cy="1322070"/>
          </a:xfrm>
          <a:prstGeom prst="rect">
            <a:avLst/>
          </a:prstGeom>
        </p:spPr>
        <p:txBody>
          <a:bodyPr>
            <a:spAutoFit/>
          </a:bodyPr>
          <a:p>
            <a:pPr marL="0" indent="0">
              <a:spcBef>
                <a:spcPct val="0"/>
              </a:spcBef>
              <a:spcAft>
                <a:spcPct val="0"/>
              </a:spcAft>
            </a:pPr>
            <a:r>
              <a:rPr sz="1600" b="0" i="0">
                <a:solidFill>
                  <a:srgbClr val="333333"/>
                </a:solidFill>
                <a:latin typeface="BentonSans-Regular"/>
                <a:ea typeface="BentonSans-Regular"/>
              </a:rPr>
              <a:t>{include [City] , [Customer Name] : SUM([Profit])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 </a:t>
            </a:r>
            <a:endParaRPr sz="1600" b="0" i="0">
              <a:solidFill>
                <a:srgbClr val="333333"/>
              </a:solidFill>
              <a:latin typeface="BentonSans-Regular"/>
              <a:ea typeface="BentonSans-Regular"/>
            </a:endParaRPr>
          </a:p>
          <a:p>
            <a:pPr marL="0" indent="0">
              <a:spcBef>
                <a:spcPct val="0"/>
              </a:spcBef>
              <a:spcAft>
                <a:spcPct val="0"/>
              </a:spcAft>
            </a:pPr>
            <a:r>
              <a:rPr sz="1600" b="0" i="0">
                <a:solidFill>
                  <a:srgbClr val="333333"/>
                </a:solidFill>
                <a:latin typeface="BentonSans-Regular"/>
                <a:ea typeface="BentonSans-Regular"/>
              </a:rPr>
              <a:t>{Fixed  [City], [Customer Name] : SUM([Profit]) }           </a:t>
            </a:r>
            <a:endParaRPr sz="1600" b="0" i="0">
              <a:solidFill>
                <a:srgbClr val="333333"/>
              </a:solidFill>
              <a:latin typeface="BentonSans-Regular"/>
              <a:ea typeface="BentonSans-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5" y="331470"/>
            <a:ext cx="11414760" cy="1215390"/>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4320"/>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a:t>
            </a:r>
            <a:r>
              <a:rPr lang="en-US" b="1" dirty="0"/>
              <a:t>quantitative data</a:t>
            </a:r>
            <a:r>
              <a:rPr lang="en-US" dirty="0"/>
              <a:t>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a:t>
            </a:r>
            <a:r>
              <a:rPr lang="en-US" b="1" dirty="0"/>
              <a:t>categorical data </a:t>
            </a:r>
            <a:r>
              <a:rPr lang="en-US" dirty="0"/>
              <a:t>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779"/>
            <a:ext cx="11940540" cy="495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a:t>
            </a:r>
            <a:r>
              <a:rPr kumimoji="0" lang="en-US" altLang="en-US" b="1" i="0" u="none" strike="noStrike" cap="none" normalizeH="0" baseline="0" dirty="0">
                <a:ln>
                  <a:noFill/>
                </a:ln>
                <a:solidFill>
                  <a:schemeClr val="tx1"/>
                </a:solidFill>
                <a:effectLst/>
                <a:latin typeface="Arial" panose="020B0604020202020204" pitchFamily="34" charset="0"/>
              </a:rPr>
              <a:t>distinct </a:t>
            </a:r>
            <a:r>
              <a:rPr kumimoji="0" lang="en-US" altLang="en-US" b="0" i="0" u="none" strike="noStrike" cap="none" normalizeH="0" baseline="0" dirty="0">
                <a:ln>
                  <a:noFill/>
                </a:ln>
                <a:solidFill>
                  <a:schemeClr val="tx1"/>
                </a:solidFill>
                <a:effectLst/>
                <a:latin typeface="Arial" panose="020B0604020202020204" pitchFamily="34" charset="0"/>
              </a:rPr>
              <a:t>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28239</Words>
  <Application>WPS Presentation</Application>
  <PresentationFormat>Widescreen</PresentationFormat>
  <Paragraphs>625</Paragraphs>
  <Slides>48</Slides>
  <Notes>3</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48</vt:i4>
      </vt:variant>
    </vt:vector>
  </HeadingPairs>
  <TitlesOfParts>
    <vt:vector size="76"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Google Sans</vt:lpstr>
      <vt:lpstr>Merriweather</vt:lpstr>
      <vt:lpstr>BentonSans-Regular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195</cp:revision>
  <dcterms:created xsi:type="dcterms:W3CDTF">2024-09-27T12:48:00Z</dcterms:created>
  <dcterms:modified xsi:type="dcterms:W3CDTF">2025-12-12T10:27:59Z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1033-12.2.0.23155</vt:lpwstr>
  </property>
</Properties>
</file>